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2" r:id="rId7"/>
    <p:sldId id="262" r:id="rId8"/>
    <p:sldId id="283" r:id="rId9"/>
    <p:sldId id="295" r:id="rId10"/>
    <p:sldId id="263" r:id="rId11"/>
    <p:sldId id="264" r:id="rId12"/>
    <p:sldId id="265" r:id="rId13"/>
    <p:sldId id="266" r:id="rId14"/>
    <p:sldId id="267" r:id="rId15"/>
    <p:sldId id="300" r:id="rId16"/>
    <p:sldId id="268" r:id="rId17"/>
    <p:sldId id="284" r:id="rId18"/>
    <p:sldId id="269" r:id="rId19"/>
    <p:sldId id="285" r:id="rId20"/>
    <p:sldId id="301" r:id="rId21"/>
    <p:sldId id="270" r:id="rId22"/>
    <p:sldId id="286" r:id="rId23"/>
    <p:sldId id="271" r:id="rId24"/>
    <p:sldId id="287" r:id="rId25"/>
    <p:sldId id="272" r:id="rId26"/>
    <p:sldId id="288" r:id="rId27"/>
    <p:sldId id="302" r:id="rId28"/>
    <p:sldId id="273" r:id="rId29"/>
    <p:sldId id="289" r:id="rId30"/>
    <p:sldId id="297" r:id="rId31"/>
    <p:sldId id="303" r:id="rId32"/>
    <p:sldId id="274" r:id="rId33"/>
    <p:sldId id="304" r:id="rId34"/>
    <p:sldId id="305" r:id="rId35"/>
    <p:sldId id="290" r:id="rId36"/>
    <p:sldId id="275" r:id="rId37"/>
    <p:sldId id="291" r:id="rId38"/>
    <p:sldId id="276" r:id="rId39"/>
    <p:sldId id="299" r:id="rId40"/>
    <p:sldId id="277" r:id="rId41"/>
    <p:sldId id="292" r:id="rId42"/>
    <p:sldId id="293" r:id="rId43"/>
    <p:sldId id="306" r:id="rId44"/>
    <p:sldId id="278" r:id="rId45"/>
    <p:sldId id="279" r:id="rId46"/>
    <p:sldId id="280" r:id="rId47"/>
    <p:sldId id="29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5791200" cy="685800"/>
          </a:xfrm>
        </p:spPr>
        <p:txBody>
          <a:bodyPr>
            <a:noAutofit/>
          </a:bodyPr>
          <a:lstStyle/>
          <a:p>
            <a:r>
              <a:rPr lang="sr-Cyrl-RS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свету бајки</a:t>
            </a:r>
            <a:endParaRPr lang="en-US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24400"/>
            <a:ext cx="7696200" cy="2133600"/>
          </a:xfrm>
        </p:spPr>
        <p:txBody>
          <a:bodyPr>
            <a:normAutofit/>
          </a:bodyPr>
          <a:lstStyle/>
          <a:p>
            <a:pPr algn="l"/>
            <a:r>
              <a:rPr lang="sr-Cyrl-R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 ,,Лане” Алексинац</a:t>
            </a:r>
          </a:p>
          <a:p>
            <a:pPr algn="l"/>
            <a:r>
              <a:rPr lang="sr-Cyrl-R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Реализатор: Сања Арсић</a:t>
            </a:r>
          </a:p>
          <a:p>
            <a:pPr algn="l"/>
            <a:r>
              <a:rPr lang="sr-Cyrl-R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Асистент: Мила Миликић</a:t>
            </a:r>
          </a:p>
          <a:p>
            <a:r>
              <a:rPr lang="sr-Cyrl-R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новембар, 2018.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imsa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906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2.Шта знамо о бајкама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7010399" cy="563880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buNone/>
            </a:pPr>
            <a:r>
              <a:rPr lang="sr-Cyrl-RS" dirty="0" smtClean="0"/>
              <a:t>   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Које бајке знамо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239000" cy="5638800"/>
          </a:xfrm>
          <a:prstGeom prst="rect">
            <a:avLst/>
          </a:prstGeom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3. Шта-чему нас уче бајке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7086599" cy="5410200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4. Где можемо наћи бајке-сликовнице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143000"/>
            <a:ext cx="7162800" cy="5715000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458200" cy="5821363"/>
          </a:xfrm>
        </p:spPr>
        <p:txBody>
          <a:bodyPr/>
          <a:lstStyle/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Сарадња са локалном средином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_2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3400" y="2895600"/>
            <a:ext cx="3238500" cy="293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Књижара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G_2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90810">
            <a:off x="3886200" y="1981200"/>
            <a:ext cx="4876800" cy="41148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IMG_2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896637" y="3028163"/>
            <a:ext cx="2814682" cy="4225956"/>
          </a:xfrm>
        </p:spPr>
      </p:pic>
      <p:pic>
        <p:nvPicPr>
          <p:cNvPr id="4" name="Picture 3" descr="IMG_2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90550" y="2724150"/>
            <a:ext cx="4724400" cy="3543300"/>
          </a:xfrm>
          <a:prstGeom prst="rect">
            <a:avLst/>
          </a:prstGeom>
        </p:spPr>
      </p:pic>
      <p:pic>
        <p:nvPicPr>
          <p:cNvPr id="5" name="Picture 4" descr="IMG_24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99019">
            <a:off x="4596926" y="368226"/>
            <a:ext cx="3139161" cy="2619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Ток пројекта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RS" sz="4000" b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sr-Cyrl-RS" sz="4000" b="1" u="sng" dirty="0" smtClean="0">
                <a:latin typeface="Times New Roman" pitchFamily="18" charset="0"/>
                <a:cs typeface="Times New Roman" pitchFamily="18" charset="0"/>
              </a:rPr>
              <a:t>Говорне игре:</a:t>
            </a:r>
          </a:p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Игре препричавања</a:t>
            </a:r>
          </a:p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Започни причу, заврши причу</a:t>
            </a:r>
          </a:p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Игре пантомиме</a:t>
            </a:r>
          </a:p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Драматизација познатих бајки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70130_101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038600"/>
            <a:ext cx="3962399" cy="2514600"/>
          </a:xfrm>
        </p:spPr>
      </p:pic>
      <p:pic>
        <p:nvPicPr>
          <p:cNvPr id="6" name="Picture 5" descr="20170224_10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962400"/>
            <a:ext cx="4114800" cy="2590800"/>
          </a:xfrm>
          <a:prstGeom prst="rect">
            <a:avLst/>
          </a:prstGeom>
        </p:spPr>
      </p:pic>
      <p:pic>
        <p:nvPicPr>
          <p:cNvPr id="7" name="Picture 6" descr="20170217_102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38014">
            <a:off x="5114878" y="462157"/>
            <a:ext cx="3860800" cy="2895600"/>
          </a:xfrm>
          <a:prstGeom prst="rect">
            <a:avLst/>
          </a:prstGeom>
        </p:spPr>
      </p:pic>
      <p:pic>
        <p:nvPicPr>
          <p:cNvPr id="8" name="Picture 7" descr="20170203_1023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21464">
            <a:off x="417256" y="394408"/>
            <a:ext cx="4028403" cy="308455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just">
              <a:buNone/>
            </a:pPr>
            <a:r>
              <a:rPr lang="sr-Cyrl-RS" dirty="0" smtClean="0"/>
              <a:t>-   </a:t>
            </a:r>
            <a:r>
              <a:rPr lang="sr-Cyrl-RS" sz="4000" b="1" u="sng" dirty="0" smtClean="0">
                <a:latin typeface="Times New Roman" pitchFamily="18" charset="0"/>
                <a:cs typeface="Times New Roman" pitchFamily="18" charset="0"/>
              </a:rPr>
              <a:t>Манипулативне игре: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Бајке (сликовне бајке)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Бајке (слагалице-пузле)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Вршење операција коресподенције и класификације сличица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Спајање сличица ликова из бајки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Убоди кликере у одговарајући отвор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70214_100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3733800"/>
            <a:ext cx="3799417" cy="2849563"/>
          </a:xfrm>
        </p:spPr>
      </p:pic>
      <p:pic>
        <p:nvPicPr>
          <p:cNvPr id="9" name="Picture 8" descr="IMG_20180816_125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53975">
            <a:off x="1010181" y="886673"/>
            <a:ext cx="4105476" cy="2092974"/>
          </a:xfrm>
          <a:prstGeom prst="rect">
            <a:avLst/>
          </a:prstGeom>
        </p:spPr>
      </p:pic>
      <p:pic>
        <p:nvPicPr>
          <p:cNvPr id="10" name="Picture 9" descr="IMG_20180816_1253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533400"/>
            <a:ext cx="3352800" cy="1885950"/>
          </a:xfrm>
          <a:prstGeom prst="rect">
            <a:avLst/>
          </a:prstGeom>
        </p:spPr>
      </p:pic>
      <p:pic>
        <p:nvPicPr>
          <p:cNvPr id="11" name="Picture 10" descr="20170130_102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39700" y="38227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Тема: У свету бајки 	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754563"/>
          </a:xfrm>
        </p:spPr>
        <p:txBody>
          <a:bodyPr/>
          <a:lstStyle/>
          <a:p>
            <a:pPr algn="just"/>
            <a:r>
              <a:rPr lang="sr-Cyrl-R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 деца знају о бајкама?</a:t>
            </a:r>
          </a:p>
          <a:p>
            <a:pPr algn="just"/>
            <a:r>
              <a:rPr lang="sr-Cyrl-R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Које бајке знају?</a:t>
            </a:r>
          </a:p>
          <a:p>
            <a:pPr algn="just"/>
            <a:r>
              <a:rPr lang="sr-Cyrl-R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 нам може помоћи?</a:t>
            </a:r>
          </a:p>
          <a:p>
            <a:pPr algn="just"/>
            <a:r>
              <a:rPr lang="sr-Cyrl-R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 могу да науче?</a:t>
            </a:r>
          </a:p>
          <a:p>
            <a:pPr algn="just"/>
            <a:r>
              <a:rPr lang="sr-Cyrl-R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Које се активности могу радити?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3886200"/>
            <a:ext cx="3962400" cy="2971800"/>
          </a:xfrm>
        </p:spPr>
      </p:pic>
      <p:pic>
        <p:nvPicPr>
          <p:cNvPr id="5" name="Picture 4" descr="IMG_1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3276600" cy="3722396"/>
          </a:xfrm>
          <a:prstGeom prst="rect">
            <a:avLst/>
          </a:prstGeom>
        </p:spPr>
      </p:pic>
      <p:pic>
        <p:nvPicPr>
          <p:cNvPr id="6" name="Picture 5" descr="20170214_0947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51029">
            <a:off x="4565748" y="886364"/>
            <a:ext cx="4010549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>
              <a:buNone/>
            </a:pPr>
            <a:r>
              <a:rPr lang="sr-Cyrl-RS" dirty="0" smtClean="0"/>
              <a:t>-   </a:t>
            </a:r>
            <a:r>
              <a:rPr lang="sr-Cyrl-RS" sz="4000" b="1" u="sng" dirty="0" smtClean="0">
                <a:latin typeface="Times New Roman" pitchFamily="18" charset="0"/>
                <a:cs typeface="Times New Roman" pitchFamily="18" charset="0"/>
              </a:rPr>
              <a:t>Математичке игре: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Математика у бајкама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Која боја је најбројнија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У свету линија, боја, облика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Игре бројним сликама ккз 245</a:t>
            </a:r>
          </a:p>
          <a:p>
            <a:pPr algn="just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70213_102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4409017" cy="3306763"/>
          </a:xfrm>
        </p:spPr>
      </p:pic>
      <p:pic>
        <p:nvPicPr>
          <p:cNvPr id="5" name="Picture 4" descr="IMG_20170310_100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173696">
            <a:off x="5719216" y="897034"/>
            <a:ext cx="2664727" cy="2114550"/>
          </a:xfrm>
          <a:prstGeom prst="rect">
            <a:avLst/>
          </a:prstGeom>
        </p:spPr>
      </p:pic>
      <p:pic>
        <p:nvPicPr>
          <p:cNvPr id="6" name="Picture 5" descr="IMG_20170302_145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0"/>
            <a:ext cx="4419600" cy="2843213"/>
          </a:xfrm>
          <a:prstGeom prst="rect">
            <a:avLst/>
          </a:prstGeom>
        </p:spPr>
      </p:pic>
      <p:pic>
        <p:nvPicPr>
          <p:cNvPr id="7" name="Picture 6" descr="IMG_25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37945">
            <a:off x="5105400" y="373380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6096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r-Cyrl-RS" b="1" dirty="0" smtClean="0"/>
              <a:t>-</a:t>
            </a:r>
            <a:r>
              <a:rPr lang="sr-Cyrl-RS" dirty="0" smtClean="0"/>
              <a:t>   </a:t>
            </a:r>
            <a:r>
              <a:rPr lang="sr-Cyrl-RS" sz="4000" b="1" u="sng" dirty="0" smtClean="0">
                <a:latin typeface="Times New Roman" pitchFamily="18" charset="0"/>
                <a:cs typeface="Times New Roman" pitchFamily="18" charset="0"/>
              </a:rPr>
              <a:t>Музичке игре: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Музичко-покретна игра ,,Ко се боји вука још”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Ритмичке активности- балски плес ккз 79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Плес принца и принцезе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Препознавање мелодије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Пачији плес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Плесне импровизације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Животињски свуци(препознавање)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Слушања музике познатих бајки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70203_101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4409017" cy="3306763"/>
          </a:xfrm>
        </p:spPr>
      </p:pic>
      <p:pic>
        <p:nvPicPr>
          <p:cNvPr id="5" name="Picture 4" descr="IMG_20170306_102146_11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038600"/>
            <a:ext cx="4648200" cy="2614613"/>
          </a:xfrm>
          <a:prstGeom prst="rect">
            <a:avLst/>
          </a:prstGeom>
        </p:spPr>
      </p:pic>
      <p:pic>
        <p:nvPicPr>
          <p:cNvPr id="7" name="Picture 6" descr="IMG_20170306_1035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3962400"/>
            <a:ext cx="2643188" cy="2743200"/>
          </a:xfrm>
          <a:prstGeom prst="rect">
            <a:avLst/>
          </a:prstGeom>
        </p:spPr>
      </p:pic>
      <p:pic>
        <p:nvPicPr>
          <p:cNvPr id="8" name="Picture 7" descr="20170202_1033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88946">
            <a:off x="5307194" y="296664"/>
            <a:ext cx="3294634" cy="312420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sr-Cyrl-RS" sz="4300" b="1" u="sng" dirty="0" smtClean="0">
                <a:latin typeface="Times New Roman" pitchFamily="18" charset="0"/>
                <a:cs typeface="Times New Roman" pitchFamily="18" charset="0"/>
              </a:rPr>
              <a:t>Ликовне активности: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Ликовне играрије-израда чаробног штапића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Мало се скраси и ципелицу за Пепељугу украси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Наочаре од картона које изражавају осећање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Израда шешира за вештицу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Израда дворца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Заврши слику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Необично лице(изрезивање делова лица из новина/часописа, лепљење- развијати фину моторику, машту и креативност)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20170203_091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3886200" cy="2686050"/>
          </a:xfrm>
          <a:prstGeom prst="rect">
            <a:avLst/>
          </a:prstGeom>
        </p:spPr>
      </p:pic>
      <p:pic>
        <p:nvPicPr>
          <p:cNvPr id="8" name="Content Placeholder 3" descr="20170203_110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1053">
            <a:off x="4856005" y="625366"/>
            <a:ext cx="3420788" cy="240726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20170203_1407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575137">
            <a:off x="2252120" y="2591122"/>
            <a:ext cx="3048000" cy="4812468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20170202_093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457200"/>
            <a:ext cx="3200400" cy="2400300"/>
          </a:xfrm>
          <a:prstGeom prst="rect">
            <a:avLst/>
          </a:prstGeom>
        </p:spPr>
      </p:pic>
      <p:pic>
        <p:nvPicPr>
          <p:cNvPr id="9" name="Content Placeholder 3" descr="20170131_103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57200"/>
            <a:ext cx="3657600" cy="2743200"/>
          </a:xfrm>
          <a:prstGeom prst="rect">
            <a:avLst/>
          </a:prstGeom>
        </p:spPr>
      </p:pic>
      <p:pic>
        <p:nvPicPr>
          <p:cNvPr id="10" name="Picture 9" descr="20170203_090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336426">
            <a:off x="863161" y="3246815"/>
            <a:ext cx="2945782" cy="2920454"/>
          </a:xfrm>
          <a:prstGeom prst="rect">
            <a:avLst/>
          </a:prstGeom>
        </p:spPr>
      </p:pic>
      <p:pic>
        <p:nvPicPr>
          <p:cNvPr id="11" name="Picture 10" descr="IMG_17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352800"/>
            <a:ext cx="4343400" cy="325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172200"/>
          </a:xfrm>
        </p:spPr>
        <p:txBody>
          <a:bodyPr/>
          <a:lstStyle/>
          <a:p>
            <a:pPr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sr-Cyrl-RS" sz="4000" b="1" u="sng" dirty="0" smtClean="0">
                <a:latin typeface="Times New Roman" pitchFamily="18" charset="0"/>
                <a:cs typeface="Times New Roman" pitchFamily="18" charset="0"/>
              </a:rPr>
              <a:t>Физичке активности: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Вежбамо и растемо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Различити облици кретања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Врућ кромпир (игре у сали)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Твист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Игре у дворишту/канапом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Игре лоптом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Луда сликовница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Стражар на кули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поплава</a:t>
            </a:r>
          </a:p>
          <a:p>
            <a:pPr>
              <a:buNone/>
            </a:pPr>
            <a:endParaRPr lang="sr-Cyrl-R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70214_095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609600"/>
            <a:ext cx="3550709" cy="2663032"/>
          </a:xfrm>
        </p:spPr>
      </p:pic>
      <p:pic>
        <p:nvPicPr>
          <p:cNvPr id="5" name="Picture 4" descr="20170227_143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3886200" cy="2914650"/>
          </a:xfrm>
          <a:prstGeom prst="rect">
            <a:avLst/>
          </a:prstGeom>
        </p:spPr>
      </p:pic>
      <p:pic>
        <p:nvPicPr>
          <p:cNvPr id="6" name="Picture 5" descr="20170224_0924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06199">
            <a:off x="5334000" y="3581400"/>
            <a:ext cx="3454400" cy="2590800"/>
          </a:xfrm>
          <a:prstGeom prst="rect">
            <a:avLst/>
          </a:prstGeom>
        </p:spPr>
      </p:pic>
      <p:pic>
        <p:nvPicPr>
          <p:cNvPr id="7" name="Picture 6" descr="20170217_1025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2766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Циљ и сврха пројекта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Упознавање са појмом бајка/одлике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Почетак и крај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Ликови 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Борба добра и зла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Нестварни ликови и догађаји</a:t>
            </a:r>
          </a:p>
          <a:p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Повезивање садржаја говорног стваралаштва,  ликовног и музичког стваралаштва.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609600"/>
            <a:ext cx="3276600" cy="2392363"/>
          </a:xfrm>
        </p:spPr>
      </p:pic>
      <p:pic>
        <p:nvPicPr>
          <p:cNvPr id="5" name="Picture 4" descr="IMG_2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457200"/>
            <a:ext cx="3124200" cy="2565400"/>
          </a:xfrm>
          <a:prstGeom prst="rect">
            <a:avLst/>
          </a:prstGeom>
        </p:spPr>
      </p:pic>
      <p:pic>
        <p:nvPicPr>
          <p:cNvPr id="6" name="Picture 5" descr="IMG_2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86092">
            <a:off x="2047479" y="3290891"/>
            <a:ext cx="4343400" cy="3261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70224_093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"/>
            <a:ext cx="3474509" cy="2605882"/>
          </a:xfrm>
        </p:spPr>
      </p:pic>
      <p:pic>
        <p:nvPicPr>
          <p:cNvPr id="5" name="Picture 4" descr="20170224_094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609600"/>
            <a:ext cx="3886200" cy="2400300"/>
          </a:xfrm>
          <a:prstGeom prst="rect">
            <a:avLst/>
          </a:prstGeom>
        </p:spPr>
      </p:pic>
      <p:pic>
        <p:nvPicPr>
          <p:cNvPr id="7" name="Picture 6" descr="20170227_1445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3352800"/>
            <a:ext cx="56388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sr-Cyrl-RS" sz="4700" b="1" u="sng" dirty="0" smtClean="0">
                <a:latin typeface="Times New Roman" pitchFamily="18" charset="0"/>
                <a:cs typeface="Times New Roman" pitchFamily="18" charset="0"/>
              </a:rPr>
              <a:t>Драмске технике: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,,Наративне пантомиме”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,,Акционе приче”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,,Групна игра улога”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,,Карактер на зиду”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,,Коцка осећања”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,,Замишљено путовање”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,,Представа за све” ккз 302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,,Драмска играоница”- игре улогама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,,Грозд”-техника – Све што је лепо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Карактер зида моје маме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Игра чаробним штапићем ДД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320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Лепеза жеља ДД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320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70220_095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3581400" cy="2590800"/>
          </a:xfrm>
        </p:spPr>
      </p:pic>
      <p:pic>
        <p:nvPicPr>
          <p:cNvPr id="5" name="Picture 4" descr="20170220_100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41911">
            <a:off x="4953000" y="381000"/>
            <a:ext cx="3429000" cy="3022600"/>
          </a:xfrm>
          <a:prstGeom prst="rect">
            <a:avLst/>
          </a:prstGeom>
        </p:spPr>
      </p:pic>
      <p:pic>
        <p:nvPicPr>
          <p:cNvPr id="6" name="Picture 5" descr="20170220_0947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3810000"/>
            <a:ext cx="48006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70224_094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685800"/>
            <a:ext cx="3779308" cy="2834481"/>
          </a:xfrm>
        </p:spPr>
      </p:pic>
      <p:pic>
        <p:nvPicPr>
          <p:cNvPr id="5" name="Picture 4" descr="20170224_0949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609600"/>
            <a:ext cx="3657600" cy="2743200"/>
          </a:xfrm>
          <a:prstGeom prst="rect">
            <a:avLst/>
          </a:prstGeom>
        </p:spPr>
      </p:pic>
      <p:pic>
        <p:nvPicPr>
          <p:cNvPr id="6" name="Picture 5" descr="20170130_101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373380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IMG_20170306_10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3581400" cy="3124200"/>
          </a:xfrm>
          <a:prstGeom prst="rect">
            <a:avLst/>
          </a:prstGeom>
        </p:spPr>
      </p:pic>
      <p:pic>
        <p:nvPicPr>
          <p:cNvPr id="7" name="Picture 6" descr="IMG_20170307_094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1000"/>
            <a:ext cx="3886200" cy="2932981"/>
          </a:xfrm>
          <a:prstGeom prst="rect">
            <a:avLst/>
          </a:prstGeom>
        </p:spPr>
      </p:pic>
      <p:pic>
        <p:nvPicPr>
          <p:cNvPr id="9" name="Content Placeholder 8" descr="IMG_219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74045">
            <a:off x="154299" y="3990537"/>
            <a:ext cx="4191000" cy="2207418"/>
          </a:xfrm>
        </p:spPr>
      </p:pic>
      <p:pic>
        <p:nvPicPr>
          <p:cNvPr id="8" name="Picture 7" descr="kriterij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343400" cy="3434539"/>
          </a:xfrm>
          <a:prstGeom prst="rect">
            <a:avLst/>
          </a:prstGeom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Сарадња са родитељима</a:t>
            </a:r>
            <a:br>
              <a:rPr lang="sr-Cyrl-R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-деца-родитељи-васпитачи-</a:t>
            </a:r>
            <a:br>
              <a:rPr lang="sr-Cyrl-R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800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Непрестана комуникација између: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-Деце и родитеља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-Деце и деце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-Деце и васпитача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-Учешћем родитеља дата је додатна подршка дечијем развоју.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-Остварена је још квалитетнија сарадња 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 обострано задовољство...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89600" y="4038600"/>
            <a:ext cx="3454400" cy="2590800"/>
          </a:xfrm>
        </p:spPr>
      </p:pic>
      <p:pic>
        <p:nvPicPr>
          <p:cNvPr id="5" name="Picture 4" descr="20170203_08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3733800"/>
            <a:ext cx="3886200" cy="2914650"/>
          </a:xfrm>
          <a:prstGeom prst="rect">
            <a:avLst/>
          </a:prstGeom>
        </p:spPr>
      </p:pic>
      <p:pic>
        <p:nvPicPr>
          <p:cNvPr id="6" name="Picture 5" descr="20170213_085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21504" y="-1188104"/>
            <a:ext cx="3291037" cy="6124446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/>
          <a:lstStyle/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Крај пројекта је обележен дружењем са песником Тоде Николетићем, као и маскенбалом у Центру за културу поводом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Сусрету Дана Гордане Брајовић.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hoca_thumb_l_ks20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29016">
            <a:off x="272296" y="3064611"/>
            <a:ext cx="4419600" cy="3219450"/>
          </a:xfrm>
          <a:prstGeom prst="rect">
            <a:avLst/>
          </a:prstGeom>
        </p:spPr>
      </p:pic>
      <p:pic>
        <p:nvPicPr>
          <p:cNvPr id="5" name="Picture 4" descr="phoca_thumb_l_ks201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657600"/>
            <a:ext cx="4114800" cy="296394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8010475_10155213414899813_329344352801780615_n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73186">
            <a:off x="397419" y="644510"/>
            <a:ext cx="4648200" cy="2568777"/>
          </a:xfrm>
        </p:spPr>
      </p:pic>
      <p:pic>
        <p:nvPicPr>
          <p:cNvPr id="5" name="Picture 4" descr="17991479_10155213398139813_1624418426647368067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815">
            <a:off x="5430228" y="321950"/>
            <a:ext cx="3103037" cy="3192835"/>
          </a:xfrm>
          <a:prstGeom prst="rect">
            <a:avLst/>
          </a:prstGeom>
        </p:spPr>
      </p:pic>
      <p:pic>
        <p:nvPicPr>
          <p:cNvPr id="7" name="Picture 6" descr="18010569_10155213423939813_7562633458444183932_n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505200"/>
            <a:ext cx="6096000" cy="314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Општи циљ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4953000"/>
          </a:xfrm>
        </p:spPr>
        <p:txBody>
          <a:bodyPr>
            <a:normAutofit/>
          </a:bodyPr>
          <a:lstStyle/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Допринос развоју вештина планирања, вештине рада, вештина усвајања знања, вештине размишљања и закључивања, вештине интелигенције...</a:t>
            </a:r>
          </a:p>
          <a:p>
            <a:pPr algn="just">
              <a:buNone/>
            </a:pPr>
            <a:endParaRPr lang="en-US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/>
          </a:bodyPr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Докумнетовање - презентације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Фотографије из процеса пројекта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Плакати са приказима рада током пројекта презентовани су на паноима за родитеље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Дечији ликовни радови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Групни радови деце и васпитача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420_152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962400"/>
            <a:ext cx="4327878" cy="2697163"/>
          </a:xfrm>
        </p:spPr>
      </p:pic>
      <p:pic>
        <p:nvPicPr>
          <p:cNvPr id="5" name="Picture 4" descr="17951807_10155213382104813_626583780357166906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5459">
            <a:off x="5029200" y="609600"/>
            <a:ext cx="2514600" cy="2792896"/>
          </a:xfrm>
          <a:prstGeom prst="rect">
            <a:avLst/>
          </a:prstGeom>
        </p:spPr>
      </p:pic>
      <p:pic>
        <p:nvPicPr>
          <p:cNvPr id="6" name="Picture 5" descr="20170203_102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81000"/>
            <a:ext cx="3657600" cy="2743200"/>
          </a:xfrm>
          <a:prstGeom prst="rect">
            <a:avLst/>
          </a:prstGeom>
        </p:spPr>
      </p:pic>
      <p:pic>
        <p:nvPicPr>
          <p:cNvPr id="7" name="Picture 6" descr="20170203_1407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419595">
            <a:off x="846003" y="3617449"/>
            <a:ext cx="3048000" cy="2775391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306_091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324659">
            <a:off x="4715881" y="3456055"/>
            <a:ext cx="3787527" cy="3230563"/>
          </a:xfrm>
        </p:spPr>
      </p:pic>
      <p:pic>
        <p:nvPicPr>
          <p:cNvPr id="5" name="Picture 4" descr="20170131_110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4495800" cy="3371850"/>
          </a:xfrm>
          <a:prstGeom prst="rect">
            <a:avLst/>
          </a:prstGeom>
        </p:spPr>
      </p:pic>
      <p:pic>
        <p:nvPicPr>
          <p:cNvPr id="7" name="Picture 6" descr="20170203_091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78392">
            <a:off x="5317332" y="614386"/>
            <a:ext cx="3197201" cy="2397901"/>
          </a:xfrm>
          <a:prstGeom prst="rect">
            <a:avLst/>
          </a:prstGeom>
        </p:spPr>
      </p:pic>
      <p:pic>
        <p:nvPicPr>
          <p:cNvPr id="8" name="Picture 7" descr="20170202_131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066800" y="3429000"/>
            <a:ext cx="2590800" cy="350520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70310_095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4524023" cy="2544763"/>
          </a:xfrm>
        </p:spPr>
      </p:pic>
      <p:pic>
        <p:nvPicPr>
          <p:cNvPr id="6" name="Picture 5" descr="IMG_1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752600"/>
            <a:ext cx="3962400" cy="2971800"/>
          </a:xfrm>
          <a:prstGeom prst="rect">
            <a:avLst/>
          </a:prstGeom>
        </p:spPr>
      </p:pic>
      <p:pic>
        <p:nvPicPr>
          <p:cNvPr id="7" name="Picture 6" descr="kriterij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276600"/>
            <a:ext cx="4267200" cy="3374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Шта смо научили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algn="just">
              <a:buNone/>
            </a:pPr>
            <a:r>
              <a:rPr lang="sr-Cyrl-RS" dirty="0" smtClean="0"/>
              <a:t>    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Бајке указују на неке од највећих људских вредности: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Доброта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Поштење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Како разликовати добро од зла</a:t>
            </a:r>
          </a:p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Буди наду да ће непријатељство бити поражено...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Закључак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sr-Cyrl-RS" dirty="0" smtClean="0"/>
              <a:t>    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Рад на пројекту је код деце развијао низ вештина и знања, на које се надовезају ново или раније стечено искуство. Деца су учила сарадњу, дискутовали су о ситуацијама и решавали проблеме, пронашли су решење за сукобе, мењали ток неких бајки као и крај.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Игра је била конструктивна и богатија са различитим активностима: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sr-Cyrl-RS" b="1" u="sng" dirty="0" smtClean="0">
                <a:latin typeface="Times New Roman" pitchFamily="18" charset="0"/>
                <a:cs typeface="Times New Roman" pitchFamily="18" charset="0"/>
              </a:rPr>
              <a:t>Драмским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-</a:t>
            </a:r>
            <a:r>
              <a:rPr lang="sr-Cyrl-RS" b="1" u="sng" dirty="0" smtClean="0">
                <a:latin typeface="Times New Roman" pitchFamily="18" charset="0"/>
                <a:cs typeface="Times New Roman" pitchFamily="18" charset="0"/>
              </a:rPr>
              <a:t>Музичким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sr-Cyrl-RS" sz="3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RS" sz="3000" b="1" u="sng" dirty="0" smtClean="0">
                <a:latin typeface="Times New Roman" pitchFamily="18" charset="0"/>
                <a:cs typeface="Times New Roman" pitchFamily="18" charset="0"/>
              </a:rPr>
              <a:t>Математичким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sr-Cyrl-RS" b="1" u="sng" dirty="0" smtClean="0">
                <a:latin typeface="Times New Roman" pitchFamily="18" charset="0"/>
                <a:cs typeface="Times New Roman" pitchFamily="18" charset="0"/>
              </a:rPr>
              <a:t>Ликовним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    -</a:t>
            </a:r>
            <a:r>
              <a:rPr lang="sr-Cyrl-RS" b="1" u="sng" dirty="0" smtClean="0">
                <a:latin typeface="Times New Roman" pitchFamily="18" charset="0"/>
                <a:cs typeface="Times New Roman" pitchFamily="18" charset="0"/>
              </a:rPr>
              <a:t>Физичким</a:t>
            </a: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     -</a:t>
            </a:r>
            <a:r>
              <a:rPr lang="sr-Cyrl-RS" b="1" u="sng" dirty="0" smtClean="0">
                <a:latin typeface="Times New Roman" pitchFamily="18" charset="0"/>
                <a:cs typeface="Times New Roman" pitchFamily="18" charset="0"/>
              </a:rPr>
              <a:t>Говорним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Током пројекта деца су имала могућност да:</a:t>
            </a:r>
          </a:p>
          <a:p>
            <a:pPr algn="just">
              <a:buFontTx/>
              <a:buChar char="-"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Бирају које ћемо бајке обрађивати</a:t>
            </a:r>
          </a:p>
          <a:p>
            <a:pPr algn="just">
              <a:buFontTx/>
              <a:buChar char="-"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Активно су били укључени у свим врстама активности</a:t>
            </a:r>
          </a:p>
          <a:p>
            <a:pPr algn="just">
              <a:buFontTx/>
              <a:buChar char="-"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Сакупљали су информације у сарадњи са родитељима</a:t>
            </a:r>
          </a:p>
          <a:p>
            <a:pPr algn="just">
              <a:buFontTx/>
              <a:buChar char="-"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Интепретирали своје знање и повезивали са својим раније стеченим знањем</a:t>
            </a:r>
          </a:p>
          <a:p>
            <a:pPr algn="just">
              <a:buFontTx/>
              <a:buChar char="-"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Сарадња деце била је на завидном нивоу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657001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latin typeface="Times New Roman" pitchFamily="18" charset="0"/>
                <a:cs typeface="Times New Roman" pitchFamily="18" charset="0"/>
              </a:rPr>
              <a:t>У пројекту су учествовала деца старије васпитне групе:</a:t>
            </a:r>
          </a:p>
          <a:p>
            <a:endParaRPr lang="sr-Cyrl-R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Димов Стефан                                        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Димић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Гаврило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Златковић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Маша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Илић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Никола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Живковић Ива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Јанковић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Страхиња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Јовановић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Лена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Јовановић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Наталија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Јовић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Урош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Лукић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Лена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Миладиновић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Софија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Милојевић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Василија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Младеновић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Стефан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Момчиловић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Анастасија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Cyrl-RS" sz="3200" b="1" dirty="0" smtClean="0"/>
          </a:p>
          <a:p>
            <a:r>
              <a:rPr lang="sr-Cyrl-RS" sz="3100" b="1" u="sng" dirty="0" smtClean="0">
                <a:latin typeface="Times New Roman" pitchFamily="18" charset="0"/>
                <a:cs typeface="Times New Roman" pitchFamily="18" charset="0"/>
              </a:rPr>
              <a:t>Реализатор пројекта  Сања Арсић, </a:t>
            </a:r>
          </a:p>
          <a:p>
            <a:r>
              <a:rPr lang="sr-Cyrl-RS" sz="3100" b="1" u="sng" dirty="0" smtClean="0">
                <a:latin typeface="Times New Roman" pitchFamily="18" charset="0"/>
                <a:cs typeface="Times New Roman" pitchFamily="18" charset="0"/>
              </a:rPr>
              <a:t>Асистент Мила Миликић, </a:t>
            </a:r>
          </a:p>
          <a:p>
            <a:r>
              <a:rPr lang="sr-Cyrl-RS" sz="3100" b="1" u="sng" dirty="0" smtClean="0">
                <a:latin typeface="Times New Roman" pitchFamily="18" charset="0"/>
                <a:cs typeface="Times New Roman" pitchFamily="18" charset="0"/>
              </a:rPr>
              <a:t>Техничка подршка приправник Лазар Ђорић</a:t>
            </a:r>
          </a:p>
          <a:p>
            <a:endParaRPr lang="sr-Cyrl-R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990600"/>
            <a:ext cx="21898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Николић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Ана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Петровић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Ивона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Петровић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Лана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Петровић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Хелена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Ристић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Вук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Стојановић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Матеја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Стојковић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Мила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Стошић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Ленка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Тривунац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Миња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Цветковић Петра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Стојановић Лазар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>
            <a:normAutofit lnSpcReduction="10000"/>
          </a:bodyPr>
          <a:lstStyle/>
          <a:p>
            <a:pPr algn="just"/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Пројекат ,,У свету бајки”, реализован је у старијој васпитној групи, у периоду од 30.01.2017. до 24.03.2017. године. До теме смо дошле на иницијативу деце и посматрањем њихових интересовања. Осим што деца свакодневно доносе сликовнице од куће, приметиле смо да се врло често и дуго задржавају у кутку библиотеке, прелиставајући сликовнице. Свакодневно траже да им се читају нове бајке. Кренули смо у авантуру ,,У свету бајки”, да деци пружимо доживљаје.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 Овајко је почело...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20180816_125811~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3429000" cy="4525963"/>
          </a:xfrm>
        </p:spPr>
      </p:pic>
      <p:pic>
        <p:nvPicPr>
          <p:cNvPr id="1026" name="Picture 2" descr="C:\Users\Laki\Desktop\Stvari sa radne pozadine\Projekat bajke\Poseta biblioteci 21.3.2016\IMG_2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37675">
            <a:off x="5158720" y="3355881"/>
            <a:ext cx="3105274" cy="2955906"/>
          </a:xfrm>
          <a:prstGeom prst="rect">
            <a:avLst/>
          </a:prstGeom>
          <a:noFill/>
        </p:spPr>
      </p:pic>
      <p:pic>
        <p:nvPicPr>
          <p:cNvPr id="6" name="Picture 5" descr="IMG_24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687497">
            <a:off x="4214455" y="-2019301"/>
            <a:ext cx="5384800" cy="4038600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/>
          <a:lstStyle/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1.Дизајнирана је средина за учење, обогаћени су центри, а посебно кутак библиотеке. </a:t>
            </a:r>
          </a:p>
          <a:p>
            <a:pPr algn="just">
              <a:buNone/>
            </a:pPr>
            <a:r>
              <a:rPr lang="sr-Cyrl-RS" b="1" dirty="0" smtClean="0">
                <a:latin typeface="Times New Roman" pitchFamily="18" charset="0"/>
                <a:cs typeface="Times New Roman" pitchFamily="18" charset="0"/>
              </a:rPr>
              <a:t>   Подстицање деце да изнесу своја запажања, покажу шта је ново у центрима, препознају предмете, реквизите...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70130_095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804243">
            <a:off x="-186741" y="537586"/>
            <a:ext cx="4205817" cy="3154363"/>
          </a:xfrm>
        </p:spPr>
      </p:pic>
      <p:pic>
        <p:nvPicPr>
          <p:cNvPr id="9" name="Picture 8" descr="20170130_095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00600" y="304800"/>
            <a:ext cx="4343400" cy="3733800"/>
          </a:xfrm>
          <a:prstGeom prst="rect">
            <a:avLst/>
          </a:prstGeom>
        </p:spPr>
      </p:pic>
      <p:pic>
        <p:nvPicPr>
          <p:cNvPr id="11" name="Picture 10" descr="20170202_102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581400"/>
            <a:ext cx="4368800" cy="3276600"/>
          </a:xfrm>
          <a:prstGeom prst="rect">
            <a:avLst/>
          </a:prstGeom>
        </p:spPr>
      </p:pic>
      <p:pic>
        <p:nvPicPr>
          <p:cNvPr id="12" name="Picture 11" descr="20170217_1017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4495800"/>
            <a:ext cx="2946400" cy="22098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80816_125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953975">
            <a:off x="4829125" y="827220"/>
            <a:ext cx="4106487" cy="2094807"/>
          </a:xfrm>
          <a:prstGeom prst="rect">
            <a:avLst/>
          </a:prstGeom>
        </p:spPr>
      </p:pic>
      <p:pic>
        <p:nvPicPr>
          <p:cNvPr id="5" name="Picture 4" descr="IMG_20180816_125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267200"/>
            <a:ext cx="3352800" cy="1885950"/>
          </a:xfrm>
          <a:prstGeom prst="rect">
            <a:avLst/>
          </a:prstGeom>
        </p:spPr>
      </p:pic>
      <p:pic>
        <p:nvPicPr>
          <p:cNvPr id="6" name="Content Placeholder 4" descr="IMG_20180816_125811~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276600"/>
            <a:ext cx="2274374" cy="3001963"/>
          </a:xfrm>
          <a:prstGeom prst="rect">
            <a:avLst/>
          </a:prstGeom>
        </p:spPr>
      </p:pic>
      <p:pic>
        <p:nvPicPr>
          <p:cNvPr id="7" name="Picture 2" descr="C:\Users\Laki\Desktop\Stvari sa radne pozadine\Projekat bajke\Poseta biblioteci 21.3.2016\IMG_24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37675">
            <a:off x="967720" y="546214"/>
            <a:ext cx="3105274" cy="2955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817</Words>
  <Application>Microsoft Office PowerPoint</Application>
  <PresentationFormat>On-screen Show (4:3)</PresentationFormat>
  <Paragraphs>150</Paragraphs>
  <Slides>47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У свету бајки</vt:lpstr>
      <vt:lpstr>Тема: У свету бајки  </vt:lpstr>
      <vt:lpstr>Циљ и сврха пројекта</vt:lpstr>
      <vt:lpstr>Општи циљ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Библиотека</vt:lpstr>
      <vt:lpstr>Ток пројекта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Сарадња са родитељима -деца-родитељи-васпитачи- </vt:lpstr>
      <vt:lpstr>PowerPoint Presentation</vt:lpstr>
      <vt:lpstr>PowerPoint Presentation</vt:lpstr>
      <vt:lpstr>PowerPoint Presentation</vt:lpstr>
      <vt:lpstr>Докумнетовање - презентације</vt:lpstr>
      <vt:lpstr>PowerPoint Presentation</vt:lpstr>
      <vt:lpstr>PowerPoint Presentation</vt:lpstr>
      <vt:lpstr>PowerPoint Presentation</vt:lpstr>
      <vt:lpstr>Шта смо научили</vt:lpstr>
      <vt:lpstr>  Закључак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Lazar Djoric</dc:creator>
  <cp:lastModifiedBy>Nebojsa Simic</cp:lastModifiedBy>
  <cp:revision>43</cp:revision>
  <dcterms:created xsi:type="dcterms:W3CDTF">2006-08-16T00:00:00Z</dcterms:created>
  <dcterms:modified xsi:type="dcterms:W3CDTF">2018-11-27T10:23:49Z</dcterms:modified>
</cp:coreProperties>
</file>